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26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1" r:id="rId16"/>
    <p:sldId id="270"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2D836F-7277-4465-87E8-E46D02305A1B}" type="datetimeFigureOut">
              <a:rPr lang="tr-TR" smtClean="0"/>
              <a:t>18.04.2013</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114DC5-857D-4F71-91EF-E97B6E46CE99}" type="slidenum">
              <a:rPr lang="tr-TR" smtClean="0"/>
              <a:t>‹#›</a:t>
            </a:fld>
            <a:endParaRPr lang="tr-TR"/>
          </a:p>
        </p:txBody>
      </p:sp>
    </p:spTree>
    <p:extLst>
      <p:ext uri="{BB962C8B-B14F-4D97-AF65-F5344CB8AC3E}">
        <p14:creationId xmlns:p14="http://schemas.microsoft.com/office/powerpoint/2010/main" val="4271926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9114DC5-857D-4F71-91EF-E97B6E46CE99}" type="slidenum">
              <a:rPr lang="tr-TR" smtClean="0"/>
              <a:t>1</a:t>
            </a:fld>
            <a:endParaRPr lang="tr-TR"/>
          </a:p>
        </p:txBody>
      </p:sp>
    </p:spTree>
    <p:extLst>
      <p:ext uri="{BB962C8B-B14F-4D97-AF65-F5344CB8AC3E}">
        <p14:creationId xmlns:p14="http://schemas.microsoft.com/office/powerpoint/2010/main" val="4284339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DEDCE7-2DC5-4CC4-816E-523471766557}"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77126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463FAE-3ADF-438F-A2A6-1E7705C3709B}"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83139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860FE7-F2E5-4824-94E9-4EC4181546BD}"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70359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84D4226-75CF-4709-8872-E447812BBFD7}"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21824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198FBBE-0B69-4BD2-A4D4-D93D19F24D48}"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98537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2979715-E639-4B25-A1ED-2909561F3C57}"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11271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F48FD3-B921-48F1-9664-51822DC6E523}"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21846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CC2859-79B1-42C6-86DF-08BBADC60EBC}"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860292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4F2593-6A68-4821-AB6F-411E5F4F0840}"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11224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55919D-117D-41C6-BF07-A382BE586681}" type="datetime1">
              <a:rPr lang="tr-TR" smtClean="0"/>
              <a:t>18.04.2013</a:t>
            </a:fld>
            <a:endParaRPr lang="tr-T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28377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42B72E-82FC-4831-8073-798C87E76F6F}"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83744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25C9A5-112C-4035-9D8B-E787C2516ABA}" type="datetime1">
              <a:rPr lang="tr-TR" smtClean="0"/>
              <a:t>18.04.2013</a:t>
            </a:fld>
            <a:endParaRPr lang="tr-TR"/>
          </a:p>
        </p:txBody>
      </p:sp>
      <p:sp>
        <p:nvSpPr>
          <p:cNvPr id="8" name="Footer Placeholder 7"/>
          <p:cNvSpPr>
            <a:spLocks noGrp="1"/>
          </p:cNvSpPr>
          <p:nvPr>
            <p:ph type="ftr" sz="quarter" idx="11"/>
          </p:nvPr>
        </p:nvSpPr>
        <p:spPr/>
        <p:txBody>
          <a:bodyPr/>
          <a:lstStyle/>
          <a:p>
            <a:r>
              <a:rPr lang="tr-TR" smtClean="0"/>
              <a:t>İSMAİL SAFA ÖZLER ANADOLU LİSESİ REHBERLİK SERVİSİ -ONUR ULUSOY</a:t>
            </a:r>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7370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A0A03F3-C217-4EE8-BA63-D8BF0F09A6FD}" type="datetime1">
              <a:rPr lang="tr-TR" smtClean="0"/>
              <a:t>18.04.2013</a:t>
            </a:fld>
            <a:endParaRPr lang="tr-T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34017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DE379F-96D4-4535-A2A8-E85EDD8466B3}" type="datetime1">
              <a:rPr lang="tr-TR" smtClean="0"/>
              <a:t>18.04.2013</a:t>
            </a:fld>
            <a:endParaRPr lang="tr-TR"/>
          </a:p>
        </p:txBody>
      </p:sp>
      <p:sp>
        <p:nvSpPr>
          <p:cNvPr id="3" name="Footer Placeholder 2"/>
          <p:cNvSpPr>
            <a:spLocks noGrp="1"/>
          </p:cNvSpPr>
          <p:nvPr>
            <p:ph type="ftr" sz="quarter" idx="11"/>
          </p:nvPr>
        </p:nvSpPr>
        <p:spPr/>
        <p:txBody>
          <a:bodyPr/>
          <a:lstStyle/>
          <a:p>
            <a:r>
              <a:rPr lang="tr-TR" smtClean="0"/>
              <a:t>İSMAİL SAFA ÖZLER ANADOLU LİSESİ REHBERLİK SERVİSİ -ONUR ULUSOY</a:t>
            </a:r>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65568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378148-2539-4F7C-A7E3-C268ED740FEA}"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6841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31449C-C06E-4B56-970C-D3342E9CD805}" type="datetime1">
              <a:rPr lang="tr-TR" smtClean="0"/>
              <a:t>18.04.2013</a:t>
            </a:fld>
            <a:endParaRPr lang="tr-TR"/>
          </a:p>
        </p:txBody>
      </p:sp>
      <p:sp>
        <p:nvSpPr>
          <p:cNvPr id="6" name="Footer Placeholder 5"/>
          <p:cNvSpPr>
            <a:spLocks noGrp="1"/>
          </p:cNvSpPr>
          <p:nvPr>
            <p:ph type="ftr" sz="quarter" idx="11"/>
          </p:nvPr>
        </p:nvSpPr>
        <p:spPr/>
        <p:txBody>
          <a:bodyPr/>
          <a:lstStyle/>
          <a:p>
            <a:r>
              <a:rPr lang="tr-TR" smtClean="0"/>
              <a:t>İSMAİL SAFA ÖZLER ANADOLU LİSESİ REHBERLİK SERVİSİ -ONUR ULUSOY</a:t>
            </a:r>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32365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5B7AE57-FB6E-427C-A996-CED7DF6AE57A}" type="datetime1">
              <a:rPr lang="tr-TR" smtClean="0"/>
              <a:t>18.04.2013</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İSMAİL SAFA ÖZLER ANADOLU LİSESİ REHBERLİK SERVİSİ -ONUR ULUSOY</a:t>
            </a:r>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67001388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268760"/>
            <a:ext cx="8568952"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tr-TR" sz="3200" dirty="0" smtClean="0"/>
              <a:t>YÜKSEK BAŞARIYA ULAŞMA , İÇİMİZDEKİ CEVHERİ ÇIKARMA VE MOTİVASYON SEMİNERİ</a:t>
            </a:r>
            <a:endParaRPr lang="tr-TR" sz="3200" dirty="0"/>
          </a:p>
        </p:txBody>
      </p:sp>
      <p:pic>
        <p:nvPicPr>
          <p:cNvPr id="5122" name="Picture 2" descr="http://www.e-kobi.net/wp-content/uploads/kisisel-motivasy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753566"/>
            <a:ext cx="6164907" cy="3382243"/>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pPr algn="ctr"/>
            <a:r>
              <a:rPr lang="tr-TR" sz="1100" b="1" dirty="0" smtClean="0"/>
              <a:t>İSMAİL SAFA ÖZLER ANADOLU LİSESİ REHBERLİK SERVİSİ -ONUR ULUSOY</a:t>
            </a:r>
            <a:endParaRPr lang="tr-TR" sz="1100" b="1" dirty="0"/>
          </a:p>
        </p:txBody>
      </p:sp>
    </p:spTree>
    <p:extLst>
      <p:ext uri="{BB962C8B-B14F-4D97-AF65-F5344CB8AC3E}">
        <p14:creationId xmlns:p14="http://schemas.microsoft.com/office/powerpoint/2010/main" val="23636478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484784"/>
            <a:ext cx="6591985" cy="3777622"/>
          </a:xfrm>
        </p:spPr>
        <p:txBody>
          <a:bodyPr>
            <a:noAutofit/>
          </a:bodyPr>
          <a:lstStyle/>
          <a:p>
            <a:r>
              <a:rPr lang="tr-TR" sz="2000" b="1" dirty="0">
                <a:solidFill>
                  <a:schemeClr val="tx1"/>
                </a:solidFill>
              </a:rPr>
              <a:t>Plandan kasıt, sınav gününe kadar hangi dersin hangi zaman diliminde ve nasıl halledileceğinin tasarlanmasıdır</a:t>
            </a:r>
          </a:p>
          <a:p>
            <a:r>
              <a:rPr lang="tr-TR" sz="2000" b="1" dirty="0">
                <a:solidFill>
                  <a:schemeClr val="tx1"/>
                </a:solidFill>
              </a:rPr>
              <a:t>Amacınıza ulaşmak için hangi dersi ne kadar çalışacağınızı, ne zaman çalışabileceğinizi, ne kadar gayret göstermeniz gerektiğini bilmelisiniz.</a:t>
            </a:r>
          </a:p>
          <a:p>
            <a:r>
              <a:rPr lang="tr-TR" sz="2000" b="1" dirty="0">
                <a:solidFill>
                  <a:schemeClr val="tx1"/>
                </a:solidFill>
              </a:rPr>
              <a:t>Geri getirilmesi olanaksız olan tek şey zamandır. Zaman hızlı ve coşkun akan bir ırmağa benzer. Zaman ancak planlı bir çalışmayla değerlendirilebilir. Zamanı programlar kendi kendinize 5 yıl sonra, 1 yıl sonra, 3 ay sonra, 1 ay sonra , 1 hafta sonra, yarın neleri başarmak isterdim sorularını kendinize sorun.</a:t>
            </a:r>
          </a:p>
          <a:p>
            <a:endParaRPr lang="tr-TR" sz="2000" b="1" dirty="0">
              <a:solidFill>
                <a:schemeClr val="tx1"/>
              </a:solidFill>
            </a:endParaRP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2186499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32656"/>
            <a:ext cx="7992888" cy="3777622"/>
          </a:xfrm>
        </p:spPr>
        <p:txBody>
          <a:bodyPr>
            <a:noAutofit/>
          </a:bodyPr>
          <a:lstStyle/>
          <a:p>
            <a:pPr algn="ctr"/>
            <a:r>
              <a:rPr lang="tr-TR" sz="2400" b="1" dirty="0">
                <a:solidFill>
                  <a:schemeClr val="tx1"/>
                </a:solidFill>
              </a:rPr>
              <a:t>Çabanın ve zamanın en ekonomik biçimde kullanılmasının ön şartı çalışma saatlerinin bir programa bağlanmasıdır. Bir öğrenci okulda geçen saatlerinin dışında kalan saatleri ayırmalıdır. Çalışma, eğlenme ve dinlenme zamanlarını düzenli bir programa bağlayamayan bir öğrenci, zamanın çoğunu arkadaşlarıyla gezip tozarak, şurada burada oyalanarak geçirme eğilimi gösterebilir. Düzenli bir çalışma programı yapmak belli saatlerde bile işlerin yapılması alışkanlığının kazanılmasını sağlar. Çalışma zamanının günün belli saatlerinde olması kişiyi çalışma için hazırlık yapmaya sevk eder.</a:t>
            </a: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6369823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212976"/>
            <a:ext cx="7922840" cy="3777622"/>
          </a:xfrm>
        </p:spPr>
        <p:txBody>
          <a:bodyPr>
            <a:normAutofit/>
          </a:bodyPr>
          <a:lstStyle/>
          <a:p>
            <a:r>
              <a:rPr lang="tr-TR" sz="2000" b="1" dirty="0">
                <a:solidFill>
                  <a:schemeClr val="tx1"/>
                </a:solidFill>
              </a:rPr>
              <a:t>Örneğin her gün saat 15:00 - 18:00 arasını çalışmayı ayırmış ve bunu bir süre düzenli bir biçimde uygulamış olan bir kimsede artık saat 15:00 ile ders çalışma eylemi arasında bir çağrışım bağı kurulmuş olacaktır ve </a:t>
            </a:r>
            <a:r>
              <a:rPr lang="tr-TR" sz="2000" b="1" dirty="0" err="1">
                <a:solidFill>
                  <a:schemeClr val="tx1"/>
                </a:solidFill>
              </a:rPr>
              <a:t>hergün</a:t>
            </a:r>
            <a:r>
              <a:rPr lang="tr-TR" sz="2000" b="1" dirty="0">
                <a:solidFill>
                  <a:schemeClr val="tx1"/>
                </a:solidFill>
              </a:rPr>
              <a:t> saat 15:00 ona çalışma saatini hatırlatacaktır. Hatta bu alışkanlık daha da yerleşirse kişi saat 15:00 olunca ders çalışmak için bir iç gerilim duyacak. Bunu yapmazsa rahatsız olabilecektir</a:t>
            </a:r>
          </a:p>
        </p:txBody>
      </p:sp>
      <p:pic>
        <p:nvPicPr>
          <p:cNvPr id="10242" name="Picture 2" descr="http://static.iyikidogdun.net/cici/2010/12/duzenli-hayata-gec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88640"/>
            <a:ext cx="4762500" cy="26479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1325450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3062987"/>
            <a:ext cx="6591985" cy="3777622"/>
          </a:xfrm>
        </p:spPr>
        <p:txBody>
          <a:bodyPr>
            <a:normAutofit/>
          </a:bodyPr>
          <a:lstStyle/>
          <a:p>
            <a:pPr algn="ctr"/>
            <a:r>
              <a:rPr lang="tr-TR" sz="3200" b="1" i="1" dirty="0">
                <a:solidFill>
                  <a:schemeClr val="tx1"/>
                </a:solidFill>
              </a:rPr>
              <a:t>Zamanınızı ve yaşamınızın kontrolünü elinizde tutun</a:t>
            </a:r>
            <a:r>
              <a:rPr lang="tr-TR" sz="3200" b="1" i="1" dirty="0" smtClean="0">
                <a:solidFill>
                  <a:schemeClr val="tx1"/>
                </a:solidFill>
              </a:rPr>
              <a:t>. Gün </a:t>
            </a:r>
            <a:r>
              <a:rPr lang="tr-TR" sz="3200" b="1" i="1" dirty="0">
                <a:solidFill>
                  <a:schemeClr val="tx1"/>
                </a:solidFill>
              </a:rPr>
              <a:t>bugündür, Yer burasıdır, Yaşam sizin yaşamınızdır, Geleceğinizi etkileme fırsatına sahipsiniz.</a:t>
            </a:r>
            <a:endParaRPr lang="tr-TR" sz="3200" b="1" dirty="0">
              <a:solidFill>
                <a:schemeClr val="tx1"/>
              </a:solidFill>
            </a:endParaRPr>
          </a:p>
        </p:txBody>
      </p:sp>
      <p:pic>
        <p:nvPicPr>
          <p:cNvPr id="9218" name="Picture 2" descr="http://2.bp.blogspot.com/_HlLhtkiGXG4/SxT1LyF852I/AAAAAAAAAdY/uXZ--loTFKo/s1600/45593046905_0_AL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8624" y="260648"/>
            <a:ext cx="5334000" cy="2643014"/>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175056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412776"/>
            <a:ext cx="6591985" cy="3777622"/>
          </a:xfrm>
        </p:spPr>
        <p:txBody>
          <a:bodyPr>
            <a:normAutofit/>
          </a:bodyPr>
          <a:lstStyle/>
          <a:p>
            <a:pPr algn="ctr"/>
            <a:r>
              <a:rPr lang="tr-TR" sz="2800" b="1" dirty="0">
                <a:solidFill>
                  <a:schemeClr val="tx1"/>
                </a:solidFill>
              </a:rPr>
              <a:t> “Zahmet olmadan rahmet olmaz” inancıyla, mutlu sonlara varabilmek için planlı çalışmak gereklidir. Ümitsizliğe kapılmadan, önümüze çıkan zorlukları yenmek gereklidir. Biliyoruz ki; “ancak ellerini dikenlerden sakınmayanlar güzel güllere ulaşabilirler.”</a:t>
            </a: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3886692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656" y="476672"/>
            <a:ext cx="6591985" cy="1511424"/>
          </a:xfrm>
        </p:spPr>
        <p:txBody>
          <a:bodyPr>
            <a:normAutofit/>
          </a:bodyPr>
          <a:lstStyle/>
          <a:p>
            <a:pPr marL="0" indent="0" algn="ctr">
              <a:buNone/>
            </a:pPr>
            <a:r>
              <a:rPr lang="tr-TR" sz="2400" b="1" dirty="0" smtClean="0">
                <a:solidFill>
                  <a:schemeClr val="tx1"/>
                </a:solidFill>
              </a:rPr>
              <a:t>BAŞARIYA ULAŞMANIN EN ÖNEMLİ YOLU KENDİNİZİ </a:t>
            </a:r>
            <a:r>
              <a:rPr lang="tr-TR" sz="3200" b="1" dirty="0" smtClean="0">
                <a:solidFill>
                  <a:schemeClr val="tx1"/>
                </a:solidFill>
              </a:rPr>
              <a:t>BAŞKALARIYLA</a:t>
            </a:r>
            <a:r>
              <a:rPr lang="tr-TR" sz="2400" b="1" dirty="0" smtClean="0">
                <a:solidFill>
                  <a:schemeClr val="tx1"/>
                </a:solidFill>
              </a:rPr>
              <a:t> KIYASLAMAYIN.</a:t>
            </a:r>
            <a:endParaRPr lang="tr-TR" sz="2400" b="1" dirty="0">
              <a:solidFill>
                <a:schemeClr val="tx1"/>
              </a:solidFill>
            </a:endParaRPr>
          </a:p>
        </p:txBody>
      </p:sp>
      <p:pic>
        <p:nvPicPr>
          <p:cNvPr id="8194" name="Picture 2" descr="http://arsiv.indigodergisi.com/63/ayna_kad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492896"/>
            <a:ext cx="4562475" cy="25146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3273155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04864"/>
            <a:ext cx="8229600" cy="1143000"/>
          </a:xfrm>
        </p:spPr>
        <p:txBody>
          <a:bodyPr>
            <a:normAutofit fontScale="90000"/>
          </a:bodyPr>
          <a:lstStyle/>
          <a:p>
            <a:r>
              <a:rPr lang="tr-TR" b="1" dirty="0" smtClean="0">
                <a:solidFill>
                  <a:schemeClr val="tx1"/>
                </a:solidFill>
              </a:rPr>
              <a:t>BAŞARILI İNSANLARIN HAYAT HİKAYELERİ ONLARI KENDİMİZLE KIYASLAMAMIZ İÇİN DEĞİL. ONLARDAN DERS ÇIKARMAMIZ İÇİDİR.</a:t>
            </a:r>
            <a:endParaRPr lang="tr-TR" b="1" dirty="0">
              <a:solidFill>
                <a:schemeClr val="tx1"/>
              </a:solidFill>
            </a:endParaRPr>
          </a:p>
        </p:txBody>
      </p:sp>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29469232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27584" y="2348880"/>
            <a:ext cx="6591985" cy="3777622"/>
          </a:xfrm>
        </p:spPr>
        <p:txBody>
          <a:bodyPr>
            <a:noAutofit/>
          </a:bodyPr>
          <a:lstStyle/>
          <a:p>
            <a:pPr algn="ctr"/>
            <a:r>
              <a:rPr lang="tr-TR" sz="3600" b="1" dirty="0" smtClean="0">
                <a:solidFill>
                  <a:schemeClr val="tx1"/>
                </a:solidFill>
              </a:rPr>
              <a:t>Her insan kendine özeldir. Her insanın içinde kendine mahsus özellikleri vardır. Önemli olan iyi özelliklerimizi daha parlatmak zayıf olan yönlerimiz için düzenli ve sürekli çalışmaktır. </a:t>
            </a:r>
            <a:endParaRPr lang="tr-TR" sz="3600" b="1" dirty="0">
              <a:solidFill>
                <a:schemeClr val="tx1"/>
              </a:solidFill>
            </a:endParaRPr>
          </a:p>
        </p:txBody>
      </p:sp>
      <p:pic>
        <p:nvPicPr>
          <p:cNvPr id="11266" name="Picture 2" descr="http://3.bp.blogspot.com/-kkj0Ts7t1XE/UJVzL847xmI/AAAAAAAAAYw/v1oRgL8ngms/s1600/Diamon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1182" y="-4251"/>
            <a:ext cx="3724788" cy="2492897"/>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3917108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39752" y="908720"/>
            <a:ext cx="4778896" cy="1077218"/>
          </a:xfrm>
          <a:prstGeom prst="rect">
            <a:avLst/>
          </a:prstGeom>
        </p:spPr>
        <p:txBody>
          <a:bodyPr wrap="square">
            <a:spAutoFit/>
          </a:bodyPr>
          <a:lstStyle/>
          <a:p>
            <a:pPr algn="ctr">
              <a:spcAft>
                <a:spcPts val="0"/>
              </a:spcAft>
            </a:pPr>
            <a:r>
              <a:rPr lang="tr-TR" sz="3200" b="1" dirty="0">
                <a:solidFill>
                  <a:srgbClr val="FF0000"/>
                </a:solidFill>
                <a:latin typeface="Arial" panose="020B0604020202020204" pitchFamily="34" charset="0"/>
                <a:ea typeface="Times New Roman" panose="02020603050405020304" pitchFamily="18" charset="0"/>
              </a:rPr>
              <a:t>Büyüklük kader değil terdir!</a:t>
            </a:r>
            <a:endParaRPr lang="tr-TR" sz="1600" dirty="0">
              <a:effectLst/>
              <a:latin typeface="Times New Roman" panose="02020603050405020304" pitchFamily="18" charset="0"/>
              <a:ea typeface="Times New Roman" panose="02020603050405020304" pitchFamily="18" charset="0"/>
            </a:endParaRPr>
          </a:p>
        </p:txBody>
      </p:sp>
      <p:pic>
        <p:nvPicPr>
          <p:cNvPr id="4100" name="Picture 4" descr="http://gsb.gov.tr/londra2012/resimler/buyuk/aaa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2132856"/>
            <a:ext cx="5715000" cy="4600576"/>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10682158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4919008"/>
            <a:ext cx="5976664" cy="1938992"/>
          </a:xfrm>
          <a:prstGeom prst="rect">
            <a:avLst/>
          </a:prstGeom>
        </p:spPr>
        <p:txBody>
          <a:bodyPr wrap="square">
            <a:spAutoFit/>
          </a:bodyPr>
          <a:lstStyle/>
          <a:p>
            <a:pPr algn="ctr">
              <a:spcAft>
                <a:spcPts val="0"/>
              </a:spcAft>
            </a:pPr>
            <a:r>
              <a:rPr lang="tr-TR" sz="2400" b="1" dirty="0">
                <a:solidFill>
                  <a:srgbClr val="FF0000"/>
                </a:solidFill>
                <a:latin typeface="Arial" panose="020B0604020202020204" pitchFamily="34" charset="0"/>
                <a:ea typeface="Times New Roman" panose="02020603050405020304" pitchFamily="18" charset="0"/>
              </a:rPr>
              <a:t>Büyüklük kader değildir, ter dökülerek elde edilen bir şeydir.</a:t>
            </a:r>
            <a:r>
              <a:rPr lang="tr-TR" sz="2400" dirty="0">
                <a:latin typeface="Arial" panose="020B0604020202020204" pitchFamily="34" charset="0"/>
                <a:ea typeface="Times New Roman" panose="02020603050405020304" pitchFamily="18" charset="0"/>
              </a:rPr>
              <a:t>  Büyüklük mükemmelliği yakalamak için uzun yıllar yapılan muazzam bir mesainin ürünüdür. Yetenekli olarak dünyaya gelmenin değil. </a:t>
            </a:r>
            <a:endParaRPr lang="tr-TR" sz="2000" dirty="0">
              <a:effectLst/>
              <a:latin typeface="Times New Roman" panose="02020603050405020304" pitchFamily="18" charset="0"/>
              <a:ea typeface="Times New Roman" panose="02020603050405020304" pitchFamily="18" charset="0"/>
            </a:endParaRPr>
          </a:p>
        </p:txBody>
      </p:sp>
      <p:pic>
        <p:nvPicPr>
          <p:cNvPr id="3074" name="Picture 2" descr="https://fbcdn-sphotos-b-a.akamaihd.net/hphotos-ak-ash3/554027_145451485582807_1516163783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0088"/>
            <a:ext cx="8748464" cy="4421834"/>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1902500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76672"/>
            <a:ext cx="6696744" cy="3539430"/>
          </a:xfrm>
          <a:prstGeom prst="rect">
            <a:avLst/>
          </a:prstGeom>
        </p:spPr>
        <p:txBody>
          <a:bodyPr wrap="square">
            <a:spAutoFit/>
          </a:bodyPr>
          <a:lstStyle/>
          <a:p>
            <a:r>
              <a:rPr lang="tr-TR" sz="2800" dirty="0">
                <a:latin typeface="Arial" panose="020B0604020202020204" pitchFamily="34" charset="0"/>
                <a:ea typeface="Times New Roman" panose="02020603050405020304" pitchFamily="18" charset="0"/>
              </a:rPr>
              <a:t>Harika çocukları bile harika yapan, çok erken yaşta çalışmaya başlamaları, genelde, kendilerini eğiten ve destekleyen anne babalara sahip olmalarıdır. Ama birçok harika çocuk harika bir büyük olmaz. Ve harika birçok büyük küçükken herhangi bir özel kabiliyete sahip görünmüyordu.</a:t>
            </a:r>
            <a:endParaRPr lang="tr-TR" sz="2800" dirty="0"/>
          </a:p>
        </p:txBody>
      </p:sp>
      <p:pic>
        <p:nvPicPr>
          <p:cNvPr id="6146" name="Picture 2" descr="http://www.yaseminsungur.com/wp-content/uploads/2010/07/basari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800" y="4221088"/>
            <a:ext cx="3096344" cy="2276872"/>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2087637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3212976"/>
            <a:ext cx="7416824" cy="2523768"/>
          </a:xfrm>
          <a:prstGeom prst="rect">
            <a:avLst/>
          </a:prstGeom>
        </p:spPr>
        <p:txBody>
          <a:bodyPr wrap="square">
            <a:spAutoFit/>
          </a:bodyPr>
          <a:lstStyle/>
          <a:p>
            <a:pPr>
              <a:spcAft>
                <a:spcPts val="0"/>
              </a:spcAft>
            </a:pPr>
            <a:r>
              <a:rPr lang="tr-TR" sz="2000" b="1" dirty="0">
                <a:latin typeface="Arial" panose="020B0604020202020204" pitchFamily="34" charset="0"/>
                <a:ea typeface="Times New Roman" panose="02020603050405020304" pitchFamily="18" charset="0"/>
              </a:rPr>
              <a:t>Bilim adamların araştırmalarına göre, bir sahada en iyi olanlar "belli bir amaca yönelik olarak" en çok çalışan veya antrenman yapanlardır. </a:t>
            </a:r>
            <a:br>
              <a:rPr lang="tr-TR" sz="2000" b="1" dirty="0">
                <a:latin typeface="Arial" panose="020B0604020202020204" pitchFamily="34" charset="0"/>
                <a:ea typeface="Times New Roman" panose="02020603050405020304" pitchFamily="18" charset="0"/>
              </a:rPr>
            </a:br>
            <a:r>
              <a:rPr lang="tr-TR" sz="2000" b="1" dirty="0">
                <a:latin typeface="Arial" panose="020B0604020202020204" pitchFamily="34" charset="0"/>
                <a:ea typeface="Times New Roman" panose="02020603050405020304" pitchFamily="18" charset="0"/>
              </a:rPr>
              <a:t>         </a:t>
            </a:r>
            <a:endParaRPr lang="tr-TR" b="1" dirty="0">
              <a:latin typeface="Times New Roman" panose="02020603050405020304" pitchFamily="18" charset="0"/>
              <a:ea typeface="Times New Roman" panose="02020603050405020304" pitchFamily="18" charset="0"/>
            </a:endParaRPr>
          </a:p>
          <a:p>
            <a:pPr>
              <a:spcAft>
                <a:spcPts val="0"/>
              </a:spcAft>
            </a:pPr>
            <a:r>
              <a:rPr lang="tr-TR" sz="2000" b="1" dirty="0">
                <a:latin typeface="Arial" panose="020B0604020202020204" pitchFamily="34" charset="0"/>
                <a:ea typeface="Times New Roman" panose="02020603050405020304" pitchFamily="18" charset="0"/>
              </a:rPr>
              <a:t>         Belli bir amaca yönelikten kasıt, sürekli ve tutarlı çalışmadır. Hafta sonları dahil her gün aynı saat mesai ortaya koyanlar en başarılı olanlardır. </a:t>
            </a:r>
            <a:br>
              <a:rPr lang="tr-TR" sz="2000" b="1" dirty="0">
                <a:latin typeface="Arial" panose="020B0604020202020204" pitchFamily="34" charset="0"/>
                <a:ea typeface="Times New Roman" panose="02020603050405020304" pitchFamily="18" charset="0"/>
              </a:rPr>
            </a:br>
            <a:endParaRPr lang="tr-TR" b="1" dirty="0">
              <a:effectLst/>
              <a:latin typeface="Times New Roman" panose="02020603050405020304" pitchFamily="18" charset="0"/>
              <a:ea typeface="Times New Roman" panose="02020603050405020304" pitchFamily="18" charset="0"/>
            </a:endParaRPr>
          </a:p>
        </p:txBody>
      </p:sp>
      <p:pic>
        <p:nvPicPr>
          <p:cNvPr id="7170" name="Picture 2" descr="http://img.blogcu.com/uploads/Ekabir_bebe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76672"/>
            <a:ext cx="2592288" cy="252415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877490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579688"/>
            <a:ext cx="8229600" cy="4525963"/>
          </a:xfrm>
        </p:spPr>
        <p:txBody>
          <a:bodyPr>
            <a:normAutofit/>
          </a:bodyPr>
          <a:lstStyle/>
          <a:p>
            <a:r>
              <a:rPr lang="tr-TR" sz="2800" b="1" dirty="0">
                <a:solidFill>
                  <a:schemeClr val="tx1"/>
                </a:solidFill>
              </a:rPr>
              <a:t>2013 YGS birincilerinden Irmak </a:t>
            </a:r>
            <a:r>
              <a:rPr lang="tr-TR" sz="2800" b="1" dirty="0" err="1">
                <a:solidFill>
                  <a:schemeClr val="tx1"/>
                </a:solidFill>
              </a:rPr>
              <a:t>Öziskender</a:t>
            </a:r>
            <a:r>
              <a:rPr lang="tr-TR" sz="2800" b="1" dirty="0">
                <a:solidFill>
                  <a:schemeClr val="tx1"/>
                </a:solidFill>
              </a:rPr>
              <a:t> Kadıköy Anadolu Lisesi mezunlarından. Irmak </a:t>
            </a:r>
            <a:r>
              <a:rPr lang="tr-TR" sz="2800" b="1" dirty="0" err="1">
                <a:solidFill>
                  <a:schemeClr val="tx1"/>
                </a:solidFill>
              </a:rPr>
              <a:t>Öziskender</a:t>
            </a:r>
            <a:r>
              <a:rPr lang="tr-TR" sz="2800" b="1" dirty="0">
                <a:solidFill>
                  <a:schemeClr val="tx1"/>
                </a:solidFill>
              </a:rPr>
              <a:t> YGS-6 puan </a:t>
            </a:r>
            <a:r>
              <a:rPr lang="tr-TR" sz="2800" b="1" dirty="0" err="1">
                <a:solidFill>
                  <a:schemeClr val="tx1"/>
                </a:solidFill>
              </a:rPr>
              <a:t>türüründen</a:t>
            </a:r>
            <a:r>
              <a:rPr lang="tr-TR" sz="2800" b="1" dirty="0">
                <a:solidFill>
                  <a:schemeClr val="tx1"/>
                </a:solidFill>
              </a:rPr>
              <a:t> 500 tam puan alarak zirvedeki yerine oturdu ve Türkiye’nin 2013 YGS şampiyonlarından oldu.</a:t>
            </a:r>
          </a:p>
        </p:txBody>
      </p:sp>
      <p:pic>
        <p:nvPicPr>
          <p:cNvPr id="1026" name="Picture 2" descr="irmak-ozisken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9804" y="188640"/>
            <a:ext cx="1905000" cy="23050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4153856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96752"/>
            <a:ext cx="7404653" cy="4038600"/>
          </a:xfrm>
        </p:spPr>
        <p:txBody>
          <a:bodyPr>
            <a:noAutofit/>
          </a:bodyPr>
          <a:lstStyle/>
          <a:p>
            <a:pPr algn="ctr"/>
            <a:r>
              <a:rPr lang="tr-TR" sz="2800" b="1" dirty="0">
                <a:solidFill>
                  <a:schemeClr val="tx1"/>
                </a:solidFill>
              </a:rPr>
              <a:t>Irmak </a:t>
            </a:r>
            <a:r>
              <a:rPr lang="tr-TR" sz="2800" b="1" dirty="0" err="1">
                <a:solidFill>
                  <a:schemeClr val="tx1"/>
                </a:solidFill>
              </a:rPr>
              <a:t>Öziskender</a:t>
            </a:r>
            <a:r>
              <a:rPr lang="tr-TR" sz="2800" b="1" dirty="0">
                <a:solidFill>
                  <a:schemeClr val="tx1"/>
                </a:solidFill>
              </a:rPr>
              <a:t> şunları söyledi:</a:t>
            </a:r>
          </a:p>
          <a:p>
            <a:pPr algn="ctr"/>
            <a:r>
              <a:rPr lang="tr-TR" sz="2800" b="1" dirty="0">
                <a:solidFill>
                  <a:schemeClr val="tx1"/>
                </a:solidFill>
              </a:rPr>
              <a:t>“Gerçekten bu kadarını beklemiyordum, hocalarımla beraber çok yoğun çalıştık. Konu tekrarlarını çok sık yaptım, hedef odaklı çalıştım. Bildiklerimden ziyade daha çok bilmediklerimin üstüne gittim. Hem </a:t>
            </a:r>
            <a:r>
              <a:rPr lang="tr-TR" sz="2800" b="1" dirty="0" err="1">
                <a:solidFill>
                  <a:schemeClr val="tx1"/>
                </a:solidFill>
              </a:rPr>
              <a:t>dershenedeki</a:t>
            </a:r>
            <a:r>
              <a:rPr lang="tr-TR" sz="2800" b="1" dirty="0">
                <a:solidFill>
                  <a:schemeClr val="tx1"/>
                </a:solidFill>
              </a:rPr>
              <a:t> hem de okuldaki hocalarımın konu anlatımları çok iyiydi. Onlarla eksiklerimi kapattık. Hedefim Hacettepe Tıp Fakültesi.</a:t>
            </a:r>
          </a:p>
          <a:p>
            <a:pPr algn="ctr"/>
            <a:endParaRPr lang="tr-TR" sz="2800" b="1" dirty="0">
              <a:solidFill>
                <a:schemeClr val="tx1"/>
              </a:solidFill>
            </a:endParaRP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424824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708920"/>
            <a:ext cx="8229600" cy="4525963"/>
          </a:xfrm>
        </p:spPr>
        <p:txBody>
          <a:bodyPr>
            <a:normAutofit/>
          </a:bodyPr>
          <a:lstStyle/>
          <a:p>
            <a:r>
              <a:rPr lang="tr-TR" sz="2400" b="1" i="1" dirty="0">
                <a:solidFill>
                  <a:schemeClr val="tx1"/>
                </a:solidFill>
              </a:rPr>
              <a:t>YGS 1 ve YGS 2 puan türünde 500 tam puan olarak birinci olan Zeynep Nur Karagöz, ''Sürekli ders çalışmadım ama ipin ucunu bırakmadım'' dedi</a:t>
            </a:r>
            <a:r>
              <a:rPr lang="tr-TR" sz="2400" b="1" i="1" dirty="0" smtClean="0">
                <a:solidFill>
                  <a:schemeClr val="tx1"/>
                </a:solidFill>
              </a:rPr>
              <a:t>.</a:t>
            </a:r>
            <a:r>
              <a:rPr lang="tr-TR" sz="2400" b="1" dirty="0">
                <a:solidFill>
                  <a:schemeClr val="tx1"/>
                </a:solidFill>
              </a:rPr>
              <a:t> Yükseköğretime Geçiş Sınavında (YGS) birinci olan Zeynep Nur Karagöz, sınavda ilk yüze girmeyi beklediğini belirterek, düzenli şekilde test çözüp konu tekrarları yaparak başarılı olduğunu söyledi.</a:t>
            </a:r>
            <a:endParaRPr lang="tr-TR" sz="2400" b="1" i="1" dirty="0">
              <a:solidFill>
                <a:schemeClr val="tx1"/>
              </a:solidFill>
            </a:endParaRPr>
          </a:p>
          <a:p>
            <a:endParaRPr lang="tr-TR" sz="2400" b="1" dirty="0">
              <a:solidFill>
                <a:schemeClr val="tx1"/>
              </a:solidFill>
            </a:endParaRPr>
          </a:p>
        </p:txBody>
      </p:sp>
      <p:pic>
        <p:nvPicPr>
          <p:cNvPr id="2050" name="Picture 2" descr="http://www.sondakika.com/haber-foto/017/ygs-birincisi-karagoz-ted-koleji-bilim-insani-4485017_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26522"/>
            <a:ext cx="3461082" cy="2238382"/>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866247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a:t>Düzenli ders çalışmak öğrencinin eğitim hayatında başarıya ulaşabilmesinin en kolay yoludur. Günümüzde milyonlarca öğrenci düzenli ders çalışmanın önemini kavrayamadığından başarısız olmaktadır. Bazı öğrenciler ise bunu çok geç kavrayıp, kısa bir sürede bu eksikliğini kapatmak için büyük çaba sarf etmektedir. Aslında düzenli ders çalışarak küçük bir çaba ile çok büyük başarılar elde edebilmek mümkündür.</a:t>
            </a:r>
          </a:p>
        </p:txBody>
      </p:sp>
      <p:sp>
        <p:nvSpPr>
          <p:cNvPr id="4" name="Footer Placeholder 3"/>
          <p:cNvSpPr>
            <a:spLocks noGrp="1"/>
          </p:cNvSpPr>
          <p:nvPr>
            <p:ph type="ftr" sz="quarter" idx="11"/>
          </p:nvPr>
        </p:nvSpPr>
        <p:spPr/>
        <p:txBody>
          <a:bodyPr/>
          <a:lstStyle/>
          <a:p>
            <a:r>
              <a:rPr lang="tr-TR" smtClean="0"/>
              <a:t>İSMAİL SAFA ÖZLER ANADOLU LİSESİ REHBERLİK SERVİSİ -ONUR ULUSOY</a:t>
            </a:r>
            <a:endParaRPr lang="tr-TR"/>
          </a:p>
        </p:txBody>
      </p:sp>
    </p:spTree>
    <p:extLst>
      <p:ext uri="{BB962C8B-B14F-4D97-AF65-F5344CB8AC3E}">
        <p14:creationId xmlns:p14="http://schemas.microsoft.com/office/powerpoint/2010/main" val="156493557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46</TotalTime>
  <Words>768</Words>
  <Application>Microsoft Office PowerPoint</Application>
  <PresentationFormat>Ekran Gösterisi (4:3)</PresentationFormat>
  <Paragraphs>39</Paragraphs>
  <Slides>17</Slides>
  <Notes>1</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Wisp</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BAŞARILI İNSANLARIN HAYAT HİKAYELERİ ONLARI KENDİMİZLE KIYASLAMAMIZ İÇİN DEĞİL. ONLARDAN DERS ÇIKARMAMIZ İÇİDİR.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onurpc</dc:creator>
  <cp:lastModifiedBy>onurpc</cp:lastModifiedBy>
  <cp:revision>12</cp:revision>
  <dcterms:created xsi:type="dcterms:W3CDTF">2013-04-18T17:54:06Z</dcterms:created>
  <dcterms:modified xsi:type="dcterms:W3CDTF">2013-04-18T19:42:17Z</dcterms:modified>
</cp:coreProperties>
</file>